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88825"/>
  <p:notesSz cx="6858000" cy="9144000"/>
  <p:embeddedFontLst>
    <p:embeddedFont>
      <p:font typeface="Constantia"/>
      <p:regular r:id="rId32"/>
      <p:bold r:id="rId33"/>
      <p:italic r:id="rId34"/>
      <p:boldItalic r:id="rId35"/>
    </p:embeddedFont>
    <p:embeddedFont>
      <p:font typeface="Inter"/>
      <p:regular r:id="rId36"/>
      <p:bold r:id="rId37"/>
      <p:italic r:id="rId38"/>
      <p:boldItalic r:id="rId39"/>
    </p:embeddedFont>
    <p:embeddedFont>
      <p:font typeface="Space Grotesk SemiBold"/>
      <p:regular r:id="rId40"/>
      <p:bold r:id="rId41"/>
    </p:embeddedFont>
    <p:embeddedFont>
      <p:font typeface="Inter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C350B6-7F57-4355-9EB4-0D681D12434D}">
  <a:tblStyle styleId="{80C350B6-7F57-4355-9EB4-0D681D1243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16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SemiBold-regular.fntdata"/><Relationship Id="rId20" Type="http://schemas.openxmlformats.org/officeDocument/2006/relationships/slide" Target="slides/slide14.xml"/><Relationship Id="rId42" Type="http://schemas.openxmlformats.org/officeDocument/2006/relationships/font" Target="fonts/InterMedium-regular.fntdata"/><Relationship Id="rId41" Type="http://schemas.openxmlformats.org/officeDocument/2006/relationships/font" Target="fonts/SpaceGroteskSemiBold-bold.fntdata"/><Relationship Id="rId22" Type="http://schemas.openxmlformats.org/officeDocument/2006/relationships/slide" Target="slides/slide16.xml"/><Relationship Id="rId44" Type="http://schemas.openxmlformats.org/officeDocument/2006/relationships/font" Target="fonts/InterMedium-italic.fntdata"/><Relationship Id="rId21" Type="http://schemas.openxmlformats.org/officeDocument/2006/relationships/slide" Target="slides/slide15.xml"/><Relationship Id="rId43" Type="http://schemas.openxmlformats.org/officeDocument/2006/relationships/font" Target="fonts/InterMedium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Inter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onstantia-bold.fntdata"/><Relationship Id="rId10" Type="http://schemas.openxmlformats.org/officeDocument/2006/relationships/slide" Target="slides/slide4.xml"/><Relationship Id="rId32" Type="http://schemas.openxmlformats.org/officeDocument/2006/relationships/font" Target="fonts/Constantia-regular.fntdata"/><Relationship Id="rId13" Type="http://schemas.openxmlformats.org/officeDocument/2006/relationships/slide" Target="slides/slide7.xml"/><Relationship Id="rId35" Type="http://schemas.openxmlformats.org/officeDocument/2006/relationships/font" Target="fonts/Constantia-boldItalic.fntdata"/><Relationship Id="rId12" Type="http://schemas.openxmlformats.org/officeDocument/2006/relationships/slide" Target="slides/slide6.xml"/><Relationship Id="rId34" Type="http://schemas.openxmlformats.org/officeDocument/2006/relationships/font" Target="fonts/Constantia-italic.fntdata"/><Relationship Id="rId15" Type="http://schemas.openxmlformats.org/officeDocument/2006/relationships/slide" Target="slides/slide9.xml"/><Relationship Id="rId37" Type="http://schemas.openxmlformats.org/officeDocument/2006/relationships/font" Target="fonts/Inter-bold.fntdata"/><Relationship Id="rId14" Type="http://schemas.openxmlformats.org/officeDocument/2006/relationships/slide" Target="slides/slide8.xml"/><Relationship Id="rId36" Type="http://schemas.openxmlformats.org/officeDocument/2006/relationships/font" Target="fonts/Inter-regular.fntdata"/><Relationship Id="rId17" Type="http://schemas.openxmlformats.org/officeDocument/2006/relationships/slide" Target="slides/slide11.xml"/><Relationship Id="rId39" Type="http://schemas.openxmlformats.org/officeDocument/2006/relationships/font" Target="fonts/Inter-boldItalic.fntdata"/><Relationship Id="rId16" Type="http://schemas.openxmlformats.org/officeDocument/2006/relationships/slide" Target="slides/slide10.xml"/><Relationship Id="rId38" Type="http://schemas.openxmlformats.org/officeDocument/2006/relationships/font" Target="fonts/Inter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2fd6811fa_0_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2fd6811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62fd6811fa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ee92dcc1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30ee92dcc11_0_12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ee92dcc11_0_16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ee92dcc1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0ee92dcc11_0_1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ee92dcc11_0_17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ee92dcc1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0ee92dcc11_0_1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1c1908bf8_0_8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1c1908bf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11c1908bf8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ffd653a70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ffd653a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0ffd653a7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ee92dcc11_0_16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ee92dcc1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0ee92dcc11_0_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162042044_0_18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16204204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1162042044_0_1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SLIDES_API1401097218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SLIDES_API14010972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SLIDES_API1401097218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2fd6811fa_0_6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2fd6811f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62fd6811fa_0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ee92dcc11_0_10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ee92dcc1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0ee92dcc11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ee92dcc11_0_1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ee92dcc1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0ee92dcc11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28dc214e9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28dc214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128dc214e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5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2ed2089f4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62ed2089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62ed2089f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SLIDES_API766086137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SLIDES_API7660861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SLIDES_API766086137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e5b1a9044651c4_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e5b1a9044651c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7e5b1a9044651c4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f0d726c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30f0d726c8d_0_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2fd6811f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Eating burger, mentoring a toxic colleague, going for a walk.</a:t>
            </a:r>
            <a:endParaRPr/>
          </a:p>
        </p:txBody>
      </p:sp>
      <p:sp>
        <p:nvSpPr>
          <p:cNvPr id="148" name="Google Shape;148;g362fd6811fa_0_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2fd6811f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ATM machine implementation gradually adding tests, gradually adding code</a:t>
            </a:r>
            <a:endParaRPr/>
          </a:p>
        </p:txBody>
      </p:sp>
      <p:sp>
        <p:nvSpPr>
          <p:cNvPr id="155" name="Google Shape;155;g362fd6811fa_0_5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2fd6811f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362fd6811fa_0_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1c1908bf8_0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1c1908b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11c1908bf8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503" y="992767"/>
            <a:ext cx="113577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492" y="3778833"/>
            <a:ext cx="113577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492" y="1474833"/>
            <a:ext cx="11357700" cy="26181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492" y="4202967"/>
            <a:ext cx="11357700" cy="1734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4399"/>
              <a:buFont typeface="Calibri"/>
              <a:buNone/>
              <a:defRPr>
                <a:solidFill>
                  <a:srgbClr val="3535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837982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2799"/>
              <a:buChar char="•"/>
              <a:defRPr>
                <a:solidFill>
                  <a:srgbClr val="353535"/>
                </a:solidFill>
              </a:defRPr>
            </a:lvl1pPr>
            <a:lvl2pPr indent="-3809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2399"/>
              <a:buChar char="•"/>
              <a:defRPr>
                <a:solidFill>
                  <a:srgbClr val="353535"/>
                </a:solidFill>
              </a:defRPr>
            </a:lvl2pPr>
            <a:lvl3pPr indent="-3555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999"/>
              <a:buChar char="•"/>
              <a:defRPr>
                <a:solidFill>
                  <a:srgbClr val="353535"/>
                </a:solidFill>
              </a:defRPr>
            </a:lvl3pPr>
            <a:lvl4pPr indent="-3428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799"/>
              <a:buChar char="•"/>
              <a:defRPr>
                <a:solidFill>
                  <a:srgbClr val="353535"/>
                </a:solidFill>
              </a:defRPr>
            </a:lvl4pPr>
            <a:lvl5pPr indent="-3428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799"/>
              <a:buChar char="•"/>
              <a:defRPr>
                <a:solidFill>
                  <a:srgbClr val="353535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837982" y="6356351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037549" y="6356351"/>
            <a:ext cx="411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0688416" y="-38100"/>
            <a:ext cx="1500300" cy="689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661694" y="1356967"/>
            <a:ext cx="10772400" cy="50424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754803" y="593367"/>
            <a:ext cx="106791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4" name="Google Shape;64;p14"/>
          <p:cNvSpPr/>
          <p:nvPr>
            <p:ph idx="2" type="pic"/>
          </p:nvPr>
        </p:nvSpPr>
        <p:spPr>
          <a:xfrm>
            <a:off x="1070921" y="1856200"/>
            <a:ext cx="2983500" cy="298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070921" y="5460763"/>
            <a:ext cx="5142000" cy="428100"/>
          </a:xfrm>
          <a:prstGeom prst="rect">
            <a:avLst/>
          </a:prstGeom>
        </p:spPr>
        <p:txBody>
          <a:bodyPr anchorCtr="0" anchor="t" bIns="121875" lIns="0" spcFirstLastPara="1" rIns="121875" wrap="square" tIns="121875">
            <a:normAutofit/>
          </a:bodyPr>
          <a:lstStyle>
            <a:lvl1pPr indent="-3810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3" type="subTitle"/>
          </p:nvPr>
        </p:nvSpPr>
        <p:spPr>
          <a:xfrm>
            <a:off x="1070921" y="5008200"/>
            <a:ext cx="3508800" cy="428100"/>
          </a:xfrm>
          <a:prstGeom prst="rect">
            <a:avLst/>
          </a:prstGeom>
        </p:spPr>
        <p:txBody>
          <a:bodyPr anchorCtr="0" anchor="ctr" bIns="121875" lIns="0" spcFirstLastPara="1" rIns="121875" wrap="square" tIns="1199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4" type="body"/>
          </p:nvPr>
        </p:nvSpPr>
        <p:spPr>
          <a:xfrm>
            <a:off x="4267755" y="1856200"/>
            <a:ext cx="6420600" cy="2519700"/>
          </a:xfrm>
          <a:prstGeom prst="rect">
            <a:avLst/>
          </a:prstGeom>
        </p:spPr>
        <p:txBody>
          <a:bodyPr anchorCtr="0" anchor="t" bIns="121875" lIns="0" spcFirstLastPara="1" rIns="121875" wrap="square" tIns="12187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 v2">
  <p:cSld name="TITLE_AND_BODY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12188700" cy="507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429346" y="5969567"/>
            <a:ext cx="3224100" cy="1224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8103889" y="5969567"/>
            <a:ext cx="3224100" cy="1224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860976" y="5969567"/>
            <a:ext cx="3224100" cy="1224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754803" y="593367"/>
            <a:ext cx="106791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10702623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753412" y="2144213"/>
            <a:ext cx="3435941" cy="3822038"/>
            <a:chOff x="565200" y="1608200"/>
            <a:chExt cx="2577600" cy="2866600"/>
          </a:xfrm>
        </p:grpSpPr>
        <p:sp>
          <p:nvSpPr>
            <p:cNvPr id="76" name="Google Shape;76;p15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78" name="Google Shape;78;p15"/>
          <p:cNvGrpSpPr/>
          <p:nvPr/>
        </p:nvGrpSpPr>
        <p:grpSpPr>
          <a:xfrm>
            <a:off x="4376506" y="2144213"/>
            <a:ext cx="3435941" cy="3822038"/>
            <a:chOff x="3283200" y="1608200"/>
            <a:chExt cx="2577600" cy="2866600"/>
          </a:xfrm>
        </p:grpSpPr>
        <p:sp>
          <p:nvSpPr>
            <p:cNvPr id="79" name="Google Shape;79;p15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81" name="Google Shape;81;p15"/>
          <p:cNvGrpSpPr/>
          <p:nvPr/>
        </p:nvGrpSpPr>
        <p:grpSpPr>
          <a:xfrm>
            <a:off x="7999600" y="2144213"/>
            <a:ext cx="3435941" cy="3822038"/>
            <a:chOff x="6001200" y="1608200"/>
            <a:chExt cx="2577600" cy="2866600"/>
          </a:xfrm>
        </p:grpSpPr>
        <p:sp>
          <p:nvSpPr>
            <p:cNvPr id="82" name="Google Shape;82;p15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84" name="Google Shape;84;p15"/>
          <p:cNvSpPr txBox="1"/>
          <p:nvPr/>
        </p:nvSpPr>
        <p:spPr>
          <a:xfrm>
            <a:off x="2078759" y="2144267"/>
            <a:ext cx="6837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771263" y="2147267"/>
            <a:ext cx="6423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9381723" y="2147267"/>
            <a:ext cx="6837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968748" y="2806966"/>
            <a:ext cx="3014400" cy="2917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88" name="Google Shape;88;p15"/>
          <p:cNvSpPr txBox="1"/>
          <p:nvPr>
            <p:ph idx="2" type="body"/>
          </p:nvPr>
        </p:nvSpPr>
        <p:spPr>
          <a:xfrm>
            <a:off x="4587205" y="2806966"/>
            <a:ext cx="3014400" cy="2917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89" name="Google Shape;89;p15"/>
          <p:cNvSpPr txBox="1"/>
          <p:nvPr>
            <p:ph idx="3" type="body"/>
          </p:nvPr>
        </p:nvSpPr>
        <p:spPr>
          <a:xfrm>
            <a:off x="8205663" y="2806966"/>
            <a:ext cx="3014400" cy="2917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831633" y="1709739"/>
            <a:ext cx="105129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5998"/>
              <a:buFont typeface="Calibri"/>
              <a:buNone/>
              <a:defRPr sz="5998">
                <a:solidFill>
                  <a:srgbClr val="35353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831633" y="4589464"/>
            <a:ext cx="105129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2399"/>
              <a:buNone/>
              <a:defRPr sz="2399">
                <a:solidFill>
                  <a:srgbClr val="35353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99"/>
              <a:buNone/>
              <a:defRPr sz="19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99"/>
              <a:buNone/>
              <a:defRPr sz="17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>
            <a:off x="837982" y="6356351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5353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4037549" y="6356351"/>
            <a:ext cx="411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492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1522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492" y="185280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496" y="600200"/>
            <a:ext cx="8488200" cy="5454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4413" y="-167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3908" y="1644233"/>
            <a:ext cx="5392200" cy="1976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3908" y="3737433"/>
            <a:ext cx="5392200" cy="164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4285" y="965433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492" y="5640767"/>
            <a:ext cx="7996200" cy="806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learn.microsoft.com/en-us/dotnet/fundamentals/networking/http/httpclient-guideline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Almantask/Nutrition-Advisor/blob/main/.github/workflows/cd.y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Almantask/tests-with-ai" TargetMode="External"/><Relationship Id="rId4" Type="http://schemas.openxmlformats.org/officeDocument/2006/relationships/hyperlink" Target="mailto:almantusk@gmail.com" TargetMode="External"/><Relationship Id="rId5" Type="http://schemas.openxmlformats.org/officeDocument/2006/relationships/hyperlink" Target="https://www.linkedin.com/in/almantas-karpavicius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hyperlink" Target="https://github.com/Almantask/tests-with-ai/blob/main/.github/copilot-instructions.m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Almantask/tests-with-ai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ABCA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713251" y="1643618"/>
            <a:ext cx="58665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Calibri"/>
              <a:buNone/>
            </a:pPr>
            <a:r>
              <a:rPr lang="en-US" sz="4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AI For Code Quality</a:t>
            </a:r>
            <a:endParaRPr sz="43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" name="Google Shape;101;p17"/>
          <p:cNvSpPr/>
          <p:nvPr/>
        </p:nvSpPr>
        <p:spPr>
          <a:xfrm flipH="1">
            <a:off x="6579605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11035" l="0" r="0" t="11027"/>
          <a:stretch/>
        </p:blipFill>
        <p:spPr>
          <a:xfrm>
            <a:off x="6748383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713240" y="3778941"/>
            <a:ext cx="53133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i="0" lang="en-US" sz="2000" u="none" cap="none" strike="noStrike">
                <a:solidFill>
                  <a:schemeClr val="lt1"/>
                </a:solidFill>
              </a:rPr>
              <a:t>Almantas Karpavičius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781115" y="4821066"/>
            <a:ext cx="53133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40"/>
              <a:buFont typeface="Calibri"/>
              <a:buNone/>
            </a:pPr>
            <a:r>
              <a:rPr lang="en-US" sz="2240">
                <a:solidFill>
                  <a:schemeClr val="lt1"/>
                </a:solidFill>
              </a:rPr>
              <a:t>2025-07-10</a:t>
            </a:r>
            <a:endParaRPr sz="224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40"/>
              <a:buFont typeface="Calibri"/>
              <a:buNone/>
            </a:pPr>
            <a:r>
              <a:rPr lang="en-US" sz="2240">
                <a:solidFill>
                  <a:schemeClr val="lt1"/>
                </a:solidFill>
              </a:rPr>
              <a:t>Present Connection Tech Talk, Kaunas</a:t>
            </a:r>
            <a:endParaRPr i="0" sz="139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ABCA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7434495" y="1304834"/>
            <a:ext cx="40863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70"/>
              <a:buFont typeface="Calibri"/>
              <a:buNone/>
            </a:pPr>
            <a:r>
              <a:rPr lang="en-US" sz="407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How to wield AI as an effective tool?</a:t>
            </a:r>
            <a:br>
              <a:rPr lang="en-US" sz="407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407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3" name="Google Shape;183;p26"/>
          <p:cNvSpPr/>
          <p:nvPr/>
        </p:nvSpPr>
        <p:spPr>
          <a:xfrm rot="10800000">
            <a:off x="-1871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1644" l="0" r="0" t="1634"/>
          <a:stretch/>
        </p:blipFill>
        <p:spPr>
          <a:xfrm>
            <a:off x="20" y="10"/>
            <a:ext cx="7028495" cy="685800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"/>
                <a:ea typeface="Arial"/>
                <a:cs typeface="Arial"/>
                <a:sym typeface="Arial"/>
              </a:rPr>
              <a:t>Vibe Coding vs Augmented Coding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92" name="Google Shape;192;p27"/>
          <p:cNvGraphicFramePr/>
          <p:nvPr/>
        </p:nvGraphicFramePr>
        <p:xfrm>
          <a:off x="837975" y="16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{80C350B6-7F57-4355-9EB4-0D681D12434D}</a:tableStyleId>
              </a:tblPr>
              <a:tblGrid>
                <a:gridCol w="3015575"/>
                <a:gridCol w="3015575"/>
              </a:tblGrid>
              <a:tr h="113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Vibe Coding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Augmented Coding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113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Inspecting a behavior only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Inspecting </a:t>
                      </a:r>
                      <a:r>
                        <a:rPr b="1" lang="en-US" sz="2000"/>
                        <a:t>both </a:t>
                      </a:r>
                      <a:r>
                        <a:rPr lang="en-US" sz="2000"/>
                        <a:t>the behavior and the code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113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Hard to change later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Easier to change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113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Internal tooling, PoC, tiny projects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Any </a:t>
                      </a:r>
                      <a:r>
                        <a:rPr lang="en-US" sz="2000"/>
                        <a:t>small+</a:t>
                      </a:r>
                      <a:r>
                        <a:rPr lang="en-US" sz="2000"/>
                        <a:t> projects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25" y="2310650"/>
            <a:ext cx="4789349" cy="31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"/>
                <a:ea typeface="Arial"/>
                <a:cs typeface="Arial"/>
                <a:sym typeface="Arial"/>
              </a:rPr>
              <a:t>Assign AI a role or even better - a Persona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811" y="1598900"/>
            <a:ext cx="4757214" cy="199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575" y="4268911"/>
            <a:ext cx="4757225" cy="171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225" y="3034000"/>
            <a:ext cx="3142225" cy="37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4933300" y="1198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&lt;code&gt;</a:t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8704775" y="2004100"/>
            <a:ext cx="2742600" cy="92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Prompt:</a:t>
            </a:r>
            <a:r>
              <a:rPr lang="en-US" sz="1700">
                <a:solidFill>
                  <a:schemeClr val="dk1"/>
                </a:solidFill>
              </a:rPr>
              <a:t> </a:t>
            </a:r>
            <a:r>
              <a:rPr i="1" lang="en-US" sz="1700">
                <a:solidFill>
                  <a:schemeClr val="dk1"/>
                </a:solidFill>
              </a:rPr>
              <a:t>Refactor &lt;code&gt;</a:t>
            </a:r>
            <a:endParaRPr i="1" sz="1700">
              <a:solidFill>
                <a:schemeClr val="dk1"/>
              </a:solidFill>
            </a:endParaRPr>
          </a:p>
        </p:txBody>
      </p:sp>
      <p:cxnSp>
        <p:nvCxnSpPr>
          <p:cNvPr id="205" name="Google Shape;205;p28"/>
          <p:cNvCxnSpPr/>
          <p:nvPr/>
        </p:nvCxnSpPr>
        <p:spPr>
          <a:xfrm>
            <a:off x="10076075" y="2927500"/>
            <a:ext cx="13800" cy="10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8"/>
          <p:cNvSpPr/>
          <p:nvPr/>
        </p:nvSpPr>
        <p:spPr>
          <a:xfrm>
            <a:off x="419163" y="1690825"/>
            <a:ext cx="2856000" cy="92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Prompt</a:t>
            </a:r>
            <a:r>
              <a:rPr lang="en-US" sz="1600">
                <a:solidFill>
                  <a:schemeClr val="dk1"/>
                </a:solidFill>
              </a:rPr>
              <a:t>: </a:t>
            </a:r>
            <a:r>
              <a:rPr i="1" lang="en-US" sz="1600">
                <a:solidFill>
                  <a:schemeClr val="dk1"/>
                </a:solidFill>
              </a:rPr>
              <a:t>Assume role of Robert C. Martin (Uncle Bob). Refactor &lt;code&gt;</a:t>
            </a:r>
            <a:endParaRPr i="1" sz="1600">
              <a:solidFill>
                <a:schemeClr val="dk1"/>
              </a:solidFill>
            </a:endParaRPr>
          </a:p>
        </p:txBody>
      </p:sp>
      <p:cxnSp>
        <p:nvCxnSpPr>
          <p:cNvPr id="207" name="Google Shape;207;p28"/>
          <p:cNvCxnSpPr/>
          <p:nvPr/>
        </p:nvCxnSpPr>
        <p:spPr>
          <a:xfrm>
            <a:off x="1634650" y="2649250"/>
            <a:ext cx="930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1246257" y="271176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4300"/>
              <a:buFont typeface="Calibri"/>
              <a:buNone/>
            </a:pPr>
            <a:r>
              <a:rPr lang="en-US" sz="3300">
                <a:latin typeface="Arial"/>
                <a:ea typeface="Arial"/>
                <a:cs typeface="Arial"/>
                <a:sym typeface="Arial"/>
              </a:rPr>
              <a:t>What changes when assigning a persona</a:t>
            </a:r>
            <a:r>
              <a:rPr lang="en-US" sz="3300">
                <a:latin typeface="Arial"/>
                <a:ea typeface="Arial"/>
                <a:cs typeface="Arial"/>
                <a:sym typeface="Arial"/>
              </a:rPr>
              <a:t>?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507825" y="2555175"/>
            <a:ext cx="4776300" cy="374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837975" y="3852800"/>
            <a:ext cx="1930200" cy="1325700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StackOverflow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1672225" y="4791200"/>
            <a:ext cx="1504200" cy="1409100"/>
          </a:xfrm>
          <a:prstGeom prst="ellipse">
            <a:avLst/>
          </a:prstGeom>
          <a:solidFill>
            <a:srgbClr val="F3F3F3">
              <a:alpha val="6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Open Source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2607125" y="2828852"/>
            <a:ext cx="2274300" cy="1200300"/>
          </a:xfrm>
          <a:prstGeom prst="ellipse">
            <a:avLst/>
          </a:prstGeom>
          <a:solidFill>
            <a:srgbClr val="3EABC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Other books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7659525" y="3077874"/>
            <a:ext cx="1602300" cy="10779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Uncle Bob books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837975" y="2865525"/>
            <a:ext cx="2127300" cy="11526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Other forums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2768175" y="3852800"/>
            <a:ext cx="2435100" cy="19254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Internet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1550650" y="1812100"/>
            <a:ext cx="515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chemeClr val="dk1"/>
                </a:solidFill>
              </a:rPr>
              <a:t>No persona</a:t>
            </a:r>
            <a:endParaRPr b="1" sz="2499">
              <a:solidFill>
                <a:schemeClr val="dk1"/>
              </a:solidFill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6500050" y="1812100"/>
            <a:ext cx="515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chemeClr val="dk1"/>
                </a:solidFill>
              </a:rPr>
              <a:t>With persona</a:t>
            </a:r>
            <a:endParaRPr b="1" sz="2499">
              <a:solidFill>
                <a:schemeClr val="dk1"/>
              </a:solidFill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2119375" y="3629350"/>
            <a:ext cx="1262700" cy="9210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Uncle Bob books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29"/>
          <p:cNvCxnSpPr/>
          <p:nvPr/>
        </p:nvCxnSpPr>
        <p:spPr>
          <a:xfrm>
            <a:off x="2827750" y="2367400"/>
            <a:ext cx="930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9"/>
          <p:cNvCxnSpPr>
            <a:endCxn id="218" idx="0"/>
          </p:cNvCxnSpPr>
          <p:nvPr/>
        </p:nvCxnSpPr>
        <p:spPr>
          <a:xfrm>
            <a:off x="8460675" y="2358174"/>
            <a:ext cx="0" cy="7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"/>
                <a:ea typeface="Arial"/>
                <a:cs typeface="Arial"/>
                <a:sym typeface="Arial"/>
              </a:rPr>
              <a:t>Apply latest docs so that AI is aware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837963" y="1690825"/>
            <a:ext cx="105129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AI is trained up to a certain date.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In case something new comes out, it won’t be able to use it.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However, you can train the AI yourself with the new data.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500"/>
          </a:p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349150" y="4230150"/>
            <a:ext cx="4218600" cy="1293000"/>
          </a:xfrm>
          <a:prstGeom prst="rect">
            <a:avLst/>
          </a:prstGeom>
          <a:noFill/>
          <a:ln cap="flat" cmpd="sng" w="19050">
            <a:solidFill>
              <a:srgbClr val="3EAB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53535"/>
                </a:solidFill>
              </a:rPr>
              <a:t>Prompt: </a:t>
            </a:r>
            <a:r>
              <a:rPr i="1" lang="en-US" sz="2000">
                <a:solidFill>
                  <a:srgbClr val="353535"/>
                </a:solidFill>
              </a:rPr>
              <a:t>A</a:t>
            </a:r>
            <a:r>
              <a:rPr i="1" lang="en-US" sz="2000">
                <a:solidFill>
                  <a:srgbClr val="353535"/>
                </a:solidFill>
              </a:rPr>
              <a:t>pply </a:t>
            </a:r>
            <a:r>
              <a:rPr i="1" lang="en-US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https://learn.microsoft.com/en-us/dotnet/fundamentals/networking/http/httpclient-guidelines</a:t>
            </a:r>
            <a:r>
              <a:rPr i="1" lang="en-US" sz="2000">
                <a:solidFill>
                  <a:srgbClr val="353535"/>
                </a:solidFill>
              </a:rPr>
              <a:t> in my test</a:t>
            </a:r>
            <a:endParaRPr sz="2000"/>
          </a:p>
        </p:txBody>
      </p:sp>
      <p:sp>
        <p:nvSpPr>
          <p:cNvPr id="235" name="Google Shape;235;p30"/>
          <p:cNvSpPr txBox="1"/>
          <p:nvPr/>
        </p:nvSpPr>
        <p:spPr>
          <a:xfrm>
            <a:off x="6197750" y="3676050"/>
            <a:ext cx="5228700" cy="2401200"/>
          </a:xfrm>
          <a:prstGeom prst="rect">
            <a:avLst/>
          </a:prstGeom>
          <a:noFill/>
          <a:ln cap="flat" cmpd="sng" w="19050">
            <a:solidFill>
              <a:srgbClr val="3EAB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53535"/>
                </a:solidFill>
              </a:rPr>
              <a:t>Response:</a:t>
            </a:r>
            <a:r>
              <a:rPr lang="en-US" sz="2000">
                <a:solidFill>
                  <a:srgbClr val="353535"/>
                </a:solidFill>
              </a:rPr>
              <a:t> </a:t>
            </a:r>
            <a:r>
              <a:rPr i="1" lang="en-US" sz="2000">
                <a:solidFill>
                  <a:srgbClr val="353535"/>
                </a:solidFill>
              </a:rPr>
              <a:t>Since .NET Core and .NET 5+ are being used, consider using a static or singleton HttpClient instance with PooledConnectionLifetime set to the desired interval. This approach ensures both port exhaustion and DNS changes problems are mitigated without adding the overhead of IHttpClientFactory… &lt;code&gt;</a:t>
            </a:r>
            <a:endParaRPr sz="2000"/>
          </a:p>
        </p:txBody>
      </p:sp>
      <p:cxnSp>
        <p:nvCxnSpPr>
          <p:cNvPr id="236" name="Google Shape;236;p30"/>
          <p:cNvCxnSpPr>
            <a:stCxn id="234" idx="3"/>
            <a:endCxn id="235" idx="1"/>
          </p:cNvCxnSpPr>
          <p:nvPr/>
        </p:nvCxnSpPr>
        <p:spPr>
          <a:xfrm>
            <a:off x="4567750" y="4876650"/>
            <a:ext cx="162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075" y="2555300"/>
            <a:ext cx="6986999" cy="28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"/>
                <a:ea typeface="Arial"/>
                <a:cs typeface="Arial"/>
                <a:sym typeface="Arial"/>
              </a:rPr>
              <a:t>Guide AI to write better code (1)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734650" y="1478025"/>
            <a:ext cx="10512900" cy="6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68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99"/>
              <a:buChar char="•"/>
            </a:pPr>
            <a:r>
              <a:rPr lang="en-US" sz="2500"/>
              <a:t>In doubt? </a:t>
            </a:r>
            <a:r>
              <a:rPr b="1" lang="en-US" sz="2500"/>
              <a:t>Be general</a:t>
            </a:r>
            <a:r>
              <a:rPr lang="en-US" sz="2500"/>
              <a:t>: </a:t>
            </a:r>
            <a:r>
              <a:rPr i="1" lang="en-US" sz="2500"/>
              <a:t>refactor.</a:t>
            </a:r>
            <a:endParaRPr i="1" sz="2500"/>
          </a:p>
        </p:txBody>
      </p:sp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75" y="2235900"/>
            <a:ext cx="4900500" cy="4263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1"/>
          <p:cNvCxnSpPr/>
          <p:nvPr/>
        </p:nvCxnSpPr>
        <p:spPr>
          <a:xfrm flipH="1" rot="10800000">
            <a:off x="4649601" y="4364200"/>
            <a:ext cx="5988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"/>
                <a:ea typeface="Arial"/>
                <a:cs typeface="Arial"/>
                <a:sym typeface="Arial"/>
              </a:rPr>
              <a:t>Guide AI to write better code (2)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781600" y="1618950"/>
            <a:ext cx="10512900" cy="85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0523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5298"/>
              <a:buChar char="•"/>
            </a:pPr>
            <a:r>
              <a:rPr lang="en-US" sz="2608"/>
              <a:t>Know exactly what to do? </a:t>
            </a:r>
            <a:r>
              <a:rPr b="1" lang="en-US" sz="2500"/>
              <a:t>Specify</a:t>
            </a:r>
            <a:r>
              <a:rPr b="1" lang="en-US" sz="2608"/>
              <a:t>: </a:t>
            </a:r>
            <a:r>
              <a:rPr lang="en-US" sz="2608"/>
              <a:t>refactor this so that the code smell “many arguments” is removed.</a:t>
            </a:r>
            <a:endParaRPr sz="2608"/>
          </a:p>
        </p:txBody>
      </p: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00" y="2725500"/>
            <a:ext cx="4667068" cy="4060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2"/>
          <p:cNvCxnSpPr/>
          <p:nvPr/>
        </p:nvCxnSpPr>
        <p:spPr>
          <a:xfrm flipH="1" rot="10800000">
            <a:off x="5025368" y="4462137"/>
            <a:ext cx="9660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" name="Google Shape;2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776" y="2833025"/>
            <a:ext cx="4843390" cy="40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"/>
                <a:ea typeface="Arial"/>
                <a:cs typeface="Arial"/>
                <a:sym typeface="Arial"/>
              </a:rPr>
              <a:t>Ask AI to challenge you</a:t>
            </a:r>
            <a:r>
              <a:rPr lang="en-US" sz="3300">
                <a:latin typeface="Arial"/>
                <a:ea typeface="Arial"/>
                <a:cs typeface="Arial"/>
                <a:sym typeface="Arial"/>
              </a:rPr>
              <a:t> by being negative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837975" y="1690825"/>
            <a:ext cx="10512900" cy="175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68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99"/>
              <a:buChar char="•"/>
            </a:pPr>
            <a:r>
              <a:rPr lang="en-US" sz="2500"/>
              <a:t>Phrase a prompt in a way that what you have is violating best practices.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2691250" y="2978075"/>
            <a:ext cx="6506100" cy="800400"/>
          </a:xfrm>
          <a:prstGeom prst="rect">
            <a:avLst/>
          </a:prstGeom>
          <a:noFill/>
          <a:ln cap="flat" cmpd="sng" w="19050">
            <a:solidFill>
              <a:srgbClr val="3EAB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Prompt: </a:t>
            </a:r>
            <a:r>
              <a:rPr i="1" lang="en-US" sz="2000"/>
              <a:t>In what ways </a:t>
            </a:r>
            <a:r>
              <a:rPr i="1" lang="en-US" sz="2000"/>
              <a:t>does this </a:t>
            </a:r>
            <a:r>
              <a:rPr i="1" lang="en-US" sz="2000"/>
              <a:t>CD pipeline </a:t>
            </a:r>
            <a:r>
              <a:rPr i="1" lang="en-US" sz="2000" u="sng"/>
              <a:t>fail to </a:t>
            </a:r>
            <a:r>
              <a:rPr i="1" lang="en-US" sz="2000" u="sng"/>
              <a:t>conform</a:t>
            </a:r>
            <a:r>
              <a:rPr i="1" lang="en-US" sz="2000"/>
              <a:t> to best practices?</a:t>
            </a:r>
            <a:endParaRPr i="1" sz="2000"/>
          </a:p>
        </p:txBody>
      </p:sp>
      <p:sp>
        <p:nvSpPr>
          <p:cNvPr id="268" name="Google Shape;268;p33"/>
          <p:cNvSpPr txBox="1"/>
          <p:nvPr/>
        </p:nvSpPr>
        <p:spPr>
          <a:xfrm>
            <a:off x="3063250" y="4802675"/>
            <a:ext cx="5762100" cy="1416000"/>
          </a:xfrm>
          <a:prstGeom prst="rect">
            <a:avLst/>
          </a:prstGeom>
          <a:noFill/>
          <a:ln cap="flat" cmpd="sng" w="19050">
            <a:solidFill>
              <a:srgbClr val="3EAB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Response:</a:t>
            </a:r>
            <a:r>
              <a:rPr lang="en-US" sz="2000"/>
              <a:t> </a:t>
            </a:r>
            <a:r>
              <a:rPr i="1" lang="en-US" sz="2000"/>
              <a:t>Coverage report has hardcoded urls&lt;..&gt;No parallelization&lt;..&gt;...</a:t>
            </a:r>
            <a:endParaRPr i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269" name="Google Shape;269;p33"/>
          <p:cNvCxnSpPr>
            <a:stCxn id="267" idx="2"/>
            <a:endCxn id="268" idx="0"/>
          </p:cNvCxnSpPr>
          <p:nvPr/>
        </p:nvCxnSpPr>
        <p:spPr>
          <a:xfrm>
            <a:off x="5944300" y="3778475"/>
            <a:ext cx="0" cy="10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3"/>
          <p:cNvSpPr txBox="1"/>
          <p:nvPr/>
        </p:nvSpPr>
        <p:spPr>
          <a:xfrm>
            <a:off x="6741625" y="38749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https://github.com/Almantask/Nutrition-Advisor/blob/main/.github/workflows/cd.yml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837975" y="365125"/>
            <a:ext cx="46752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"/>
                <a:ea typeface="Arial"/>
                <a:cs typeface="Arial"/>
                <a:sym typeface="Arial"/>
              </a:rPr>
              <a:t>Train AI</a:t>
            </a:r>
            <a:r>
              <a:rPr lang="en-US" sz="3300">
                <a:latin typeface="Arial"/>
                <a:ea typeface="Arial"/>
                <a:cs typeface="Arial"/>
                <a:sym typeface="Arial"/>
              </a:rPr>
              <a:t> with ideal examples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837975" y="1728875"/>
            <a:ext cx="3587100" cy="32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7967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6625"/>
              <a:buChar char="•"/>
            </a:pPr>
            <a:r>
              <a:rPr lang="en-US"/>
              <a:t>Similar to setting a persona, you can specify the style of code you want AI to follow.</a:t>
            </a:r>
            <a:endParaRPr/>
          </a:p>
          <a:p>
            <a:pPr indent="-379676" lvl="0" marL="457200" rtl="0" algn="l">
              <a:spcBef>
                <a:spcPts val="0"/>
              </a:spcBef>
              <a:spcAft>
                <a:spcPts val="0"/>
              </a:spcAft>
              <a:buSzPct val="116625"/>
              <a:buChar char="•"/>
            </a:pPr>
            <a:r>
              <a:rPr lang="en-US"/>
              <a:t>For ChatGPT, you can have a custom instructions / projects setting.</a:t>
            </a:r>
            <a:endParaRPr/>
          </a:p>
          <a:p>
            <a:pPr indent="-379676" lvl="0" marL="457200" rtl="0" algn="l">
              <a:spcBef>
                <a:spcPts val="0"/>
              </a:spcBef>
              <a:spcAft>
                <a:spcPts val="0"/>
              </a:spcAft>
              <a:buSzPct val="116625"/>
              <a:buChar char="•"/>
            </a:pPr>
            <a:r>
              <a:rPr lang="en-US"/>
              <a:t>For GitHub CoPilot, you can have an instructions file.</a:t>
            </a:r>
            <a:endParaRPr/>
          </a:p>
        </p:txBody>
      </p:sp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939" y="427550"/>
            <a:ext cx="6185012" cy="623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1835350" y="215700"/>
            <a:ext cx="3000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353535"/>
                </a:solidFill>
              </a:rPr>
              <a:t>After training</a:t>
            </a:r>
            <a:endParaRPr sz="3300">
              <a:solidFill>
                <a:srgbClr val="353535"/>
              </a:solidFill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650" y="1627337"/>
            <a:ext cx="7495251" cy="30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650" y="1681014"/>
            <a:ext cx="5886876" cy="3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71625" y="3059700"/>
            <a:ext cx="437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Write tests with minimalistic data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646600" y="857400"/>
            <a:ext cx="696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Tests should be named as follows: MethodUnderTest_GivenPrecondition_WhenInput_Expectation.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7399450" y="1242350"/>
            <a:ext cx="4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If there  are multiple givens and whens, combine them with _and_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71625" y="3916200"/>
            <a:ext cx="437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Separate each part of tests with // Arrange, // Act, // Assert.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93" name="Google Shape;293;p35"/>
          <p:cNvCxnSpPr>
            <a:stCxn id="290" idx="2"/>
          </p:cNvCxnSpPr>
          <p:nvPr/>
        </p:nvCxnSpPr>
        <p:spPr>
          <a:xfrm>
            <a:off x="4129300" y="1226700"/>
            <a:ext cx="1611300" cy="5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5"/>
          <p:cNvCxnSpPr>
            <a:stCxn id="291" idx="2"/>
          </p:cNvCxnSpPr>
          <p:nvPr/>
        </p:nvCxnSpPr>
        <p:spPr>
          <a:xfrm flipH="1">
            <a:off x="7441600" y="1611650"/>
            <a:ext cx="23202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5"/>
          <p:cNvCxnSpPr/>
          <p:nvPr/>
        </p:nvCxnSpPr>
        <p:spPr>
          <a:xfrm flipH="1" rot="10800000">
            <a:off x="2401200" y="2940175"/>
            <a:ext cx="2650200" cy="3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5"/>
          <p:cNvCxnSpPr/>
          <p:nvPr/>
        </p:nvCxnSpPr>
        <p:spPr>
          <a:xfrm flipH="1" rot="10800000">
            <a:off x="4147025" y="3898200"/>
            <a:ext cx="600000" cy="21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754803" y="593367"/>
            <a:ext cx="106791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30">
                <a:latin typeface="Impact"/>
                <a:ea typeface="Impact"/>
                <a:cs typeface="Impact"/>
                <a:sym typeface="Impact"/>
              </a:rPr>
              <a:t>About me</a:t>
            </a:r>
            <a:endParaRPr sz="373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1" name="Google Shape;111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921" y="1856200"/>
            <a:ext cx="2983500" cy="2983500"/>
          </a:xfrm>
          <a:prstGeom prst="ellipse">
            <a:avLst/>
          </a:prstGeom>
        </p:spPr>
      </p:pic>
      <p:sp>
        <p:nvSpPr>
          <p:cNvPr id="112" name="Google Shape;112;p18"/>
          <p:cNvSpPr txBox="1"/>
          <p:nvPr>
            <p:ph idx="3" type="subTitle"/>
          </p:nvPr>
        </p:nvSpPr>
        <p:spPr>
          <a:xfrm>
            <a:off x="1851650" y="5008200"/>
            <a:ext cx="3032100" cy="428100"/>
          </a:xfrm>
          <a:prstGeom prst="rect">
            <a:avLst/>
          </a:prstGeom>
        </p:spPr>
        <p:txBody>
          <a:bodyPr anchorCtr="0" anchor="ctr" bIns="121875" lIns="0" spcFirstLastPara="1" rIns="121875" wrap="square" tIns="1199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75"/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75"/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275"/>
              <a:buNone/>
            </a:pPr>
            <a:r>
              <a:rPr lang="en-US" sz="1575"/>
              <a:t>https://www.linkedin.com/in/almantas-karpavicius/</a:t>
            </a:r>
            <a:endParaRPr sz="1575"/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275"/>
              <a:buNone/>
            </a:pPr>
            <a:r>
              <a:rPr lang="en-US" sz="1575"/>
              <a:t>almantusk@gmail.com</a:t>
            </a:r>
            <a:endParaRPr sz="1575"/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SzPts val="275"/>
              <a:buNone/>
            </a:pPr>
            <a:r>
              <a:t/>
            </a:r>
            <a:endParaRPr sz="1575"/>
          </a:p>
        </p:txBody>
      </p:sp>
      <p:sp>
        <p:nvSpPr>
          <p:cNvPr id="113" name="Google Shape;113;p18"/>
          <p:cNvSpPr txBox="1"/>
          <p:nvPr>
            <p:ph idx="4" type="body"/>
          </p:nvPr>
        </p:nvSpPr>
        <p:spPr>
          <a:xfrm>
            <a:off x="4806100" y="1743500"/>
            <a:ext cx="6551100" cy="2519700"/>
          </a:xfrm>
          <a:prstGeom prst="rect">
            <a:avLst/>
          </a:prstGeom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Software Engineering team lead at OAG.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Founder C# Discord with over 9000 members.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Made almost 100 videos about programming.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3-year Microsoft MVP.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Co-author of book “C# Workshop”.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Author of book “Software Craftsmanship using AI”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200" y="4957310"/>
            <a:ext cx="391875" cy="3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563" y="5466775"/>
            <a:ext cx="491150" cy="4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trigger keywords for common operations</a:t>
            </a:r>
            <a:endParaRPr/>
          </a:p>
        </p:txBody>
      </p:sp>
      <p:sp>
        <p:nvSpPr>
          <p:cNvPr id="303" name="Google Shape;303;p36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00" y="2050350"/>
            <a:ext cx="11350849" cy="192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"/>
                <a:ea typeface="Arial"/>
                <a:cs typeface="Arial"/>
                <a:sym typeface="Arial"/>
              </a:rPr>
              <a:t>AI is not your employee, it’s just a tool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837979" y="1825625"/>
            <a:ext cx="5117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336" lvl="0" marL="457200" rtl="0" algn="l">
              <a:spcBef>
                <a:spcPts val="1000"/>
              </a:spcBef>
              <a:spcAft>
                <a:spcPts val="0"/>
              </a:spcAft>
              <a:buSzPts val="2799"/>
              <a:buChar char="•"/>
            </a:pPr>
            <a:r>
              <a:rPr lang="en-US"/>
              <a:t>A tool is not independent.</a:t>
            </a:r>
            <a:endParaRPr/>
          </a:p>
          <a:p>
            <a:pPr indent="-406336" lvl="0" marL="457200" rtl="0" algn="l">
              <a:spcBef>
                <a:spcPts val="0"/>
              </a:spcBef>
              <a:spcAft>
                <a:spcPts val="0"/>
              </a:spcAft>
              <a:buSzPts val="2799"/>
              <a:buChar char="•"/>
            </a:pPr>
            <a:r>
              <a:rPr lang="en-US"/>
              <a:t>A tool needs to be wielded by a human.</a:t>
            </a:r>
            <a:endParaRPr/>
          </a:p>
          <a:p>
            <a:pPr indent="-406336" lvl="0" marL="457200" rtl="0" algn="l">
              <a:spcBef>
                <a:spcPts val="0"/>
              </a:spcBef>
              <a:spcAft>
                <a:spcPts val="0"/>
              </a:spcAft>
              <a:buSzPts val="2799"/>
              <a:buChar char="•"/>
            </a:pPr>
            <a:r>
              <a:rPr lang="en-US"/>
              <a:t>Where humans are lacking (</a:t>
            </a:r>
            <a:r>
              <a:rPr lang="en-US"/>
              <a:t>typing</a:t>
            </a:r>
            <a:r>
              <a:rPr lang="en-US"/>
              <a:t> speed, referencing information) - AI can hugely cover.</a:t>
            </a:r>
            <a:endParaRPr/>
          </a:p>
          <a:p>
            <a:pPr indent="-406336" lvl="0" marL="457200" rtl="0" algn="l">
              <a:spcBef>
                <a:spcPts val="0"/>
              </a:spcBef>
              <a:spcAft>
                <a:spcPts val="0"/>
              </a:spcAft>
              <a:buSzPts val="2799"/>
              <a:buChar char="•"/>
            </a:pPr>
            <a:r>
              <a:rPr lang="en-US"/>
              <a:t>Without doubt, EVERY ROLE and EVERY LEVEL OF SENIORITY should learn how to use AI.</a:t>
            </a:r>
            <a:endParaRPr/>
          </a:p>
        </p:txBody>
      </p:sp>
      <p:sp>
        <p:nvSpPr>
          <p:cNvPr id="312" name="Google Shape;312;p37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75" y="1511225"/>
            <a:ext cx="4886774" cy="488677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0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"/>
                <a:ea typeface="Arial"/>
                <a:cs typeface="Arial"/>
                <a:sym typeface="Arial"/>
              </a:rPr>
              <a:t>Before you even try to use AI, remember this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837982" y="1825625"/>
            <a:ext cx="10512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336" lvl="0" marL="457200" rtl="0" algn="l">
              <a:spcBef>
                <a:spcPts val="1000"/>
              </a:spcBef>
              <a:spcAft>
                <a:spcPts val="0"/>
              </a:spcAft>
              <a:buSzPts val="2799"/>
              <a:buChar char="•"/>
            </a:pPr>
            <a:r>
              <a:rPr lang="en-US"/>
              <a:t>Juniors,:</a:t>
            </a:r>
            <a:endParaRPr/>
          </a:p>
          <a:p>
            <a:pPr indent="-380936" lvl="1" marL="914400" rtl="0" algn="l">
              <a:spcBef>
                <a:spcPts val="0"/>
              </a:spcBef>
              <a:spcAft>
                <a:spcPts val="0"/>
              </a:spcAft>
              <a:buSzPts val="2399"/>
              <a:buChar char="•"/>
            </a:pPr>
            <a:r>
              <a:rPr lang="en-US"/>
              <a:t>Using AI as a tool to do work for you is harmful. You will not grow that way. </a:t>
            </a:r>
            <a:endParaRPr/>
          </a:p>
          <a:p>
            <a:pPr indent="-380936" lvl="1" marL="914400" rtl="0" algn="l">
              <a:spcBef>
                <a:spcPts val="0"/>
              </a:spcBef>
              <a:spcAft>
                <a:spcPts val="0"/>
              </a:spcAft>
              <a:buSzPts val="2399"/>
              <a:buChar char="•"/>
            </a:pPr>
            <a:r>
              <a:rPr lang="en-US"/>
              <a:t>Use AI to improve your learning, for it to explain concepts at different levels, give you small guidance.</a:t>
            </a:r>
            <a:endParaRPr/>
          </a:p>
          <a:p>
            <a:pPr indent="-380936" lvl="1" marL="914400" rtl="0" algn="l">
              <a:spcBef>
                <a:spcPts val="0"/>
              </a:spcBef>
              <a:spcAft>
                <a:spcPts val="0"/>
              </a:spcAft>
              <a:buSzPts val="2399"/>
              <a:buChar char="•"/>
            </a:pPr>
            <a:r>
              <a:rPr lang="en-US"/>
              <a:t>Don’t forget to double check with a senior whether the advice is legit.</a:t>
            </a:r>
            <a:endParaRPr/>
          </a:p>
          <a:p>
            <a:pPr indent="-380936" lvl="1" marL="914400" rtl="0" algn="l">
              <a:spcBef>
                <a:spcPts val="0"/>
              </a:spcBef>
              <a:spcAft>
                <a:spcPts val="0"/>
              </a:spcAft>
              <a:buSzPts val="2399"/>
              <a:buChar char="•"/>
            </a:pPr>
            <a:r>
              <a:rPr lang="en-US"/>
              <a:t>Don’t challenge AI, because it won’t fight back.</a:t>
            </a:r>
            <a:endParaRPr/>
          </a:p>
          <a:p>
            <a:pPr indent="-406336" lvl="0" marL="457200" rtl="0" algn="l">
              <a:spcBef>
                <a:spcPts val="0"/>
              </a:spcBef>
              <a:spcAft>
                <a:spcPts val="0"/>
              </a:spcAft>
              <a:buSzPts val="2799"/>
              <a:buChar char="•"/>
            </a:pPr>
            <a:r>
              <a:rPr lang="en-US"/>
              <a:t>Seniors,:</a:t>
            </a:r>
            <a:endParaRPr/>
          </a:p>
          <a:p>
            <a:pPr indent="-380936" lvl="1" marL="914400" rtl="0" algn="l">
              <a:spcBef>
                <a:spcPts val="0"/>
              </a:spcBef>
              <a:spcAft>
                <a:spcPts val="0"/>
              </a:spcAft>
              <a:buSzPts val="2399"/>
              <a:buChar char="•"/>
            </a:pPr>
            <a:r>
              <a:rPr lang="en-US"/>
              <a:t>Just as you train juniors, train your AI.</a:t>
            </a:r>
            <a:endParaRPr/>
          </a:p>
          <a:p>
            <a:pPr indent="-380936" lvl="1" marL="914400" rtl="0" algn="l">
              <a:spcBef>
                <a:spcPts val="0"/>
              </a:spcBef>
              <a:spcAft>
                <a:spcPts val="0"/>
              </a:spcAft>
              <a:buSzPts val="2399"/>
              <a:buChar char="•"/>
            </a:pPr>
            <a:r>
              <a:rPr lang="en-US"/>
              <a:t>Don’t just ask for code to be generated and complain it’s bad quality.</a:t>
            </a:r>
            <a:endParaRPr/>
          </a:p>
          <a:p>
            <a:pPr indent="-380936" lvl="1" marL="914400" rtl="0" algn="l">
              <a:spcBef>
                <a:spcPts val="0"/>
              </a:spcBef>
              <a:spcAft>
                <a:spcPts val="0"/>
              </a:spcAft>
              <a:buSzPts val="2399"/>
              <a:buChar char="•"/>
            </a:pPr>
            <a:r>
              <a:rPr lang="en-US"/>
              <a:t>Guide AI to write good code, just like you would a junior.</a:t>
            </a:r>
            <a:endParaRPr/>
          </a:p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Back to the importance of testing in AI era</a:t>
            </a:r>
            <a:endParaRPr sz="3300"/>
          </a:p>
        </p:txBody>
      </p:sp>
      <p:sp>
        <p:nvSpPr>
          <p:cNvPr id="328" name="Google Shape;328;p39"/>
          <p:cNvSpPr txBox="1"/>
          <p:nvPr>
            <p:ph idx="1" type="body"/>
          </p:nvPr>
        </p:nvSpPr>
        <p:spPr>
          <a:xfrm>
            <a:off x="837976" y="1825625"/>
            <a:ext cx="4827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It takes one good test case to:</a:t>
            </a:r>
            <a:endParaRPr sz="2500"/>
          </a:p>
          <a:p>
            <a:pPr indent="-412686" lvl="0" marL="457200" rtl="0" algn="l">
              <a:spcBef>
                <a:spcPts val="1000"/>
              </a:spcBef>
              <a:spcAft>
                <a:spcPts val="0"/>
              </a:spcAft>
              <a:buSzPts val="2899"/>
              <a:buChar char="•"/>
            </a:pPr>
            <a:r>
              <a:rPr lang="en-US" sz="2500"/>
              <a:t>Generate other test cases.</a:t>
            </a:r>
            <a:endParaRPr sz="2500"/>
          </a:p>
          <a:p>
            <a:pPr indent="-412686" lvl="0" marL="457200" rtl="0" algn="l"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US" sz="2500"/>
              <a:t>Generate source code.</a:t>
            </a:r>
            <a:endParaRPr sz="2500"/>
          </a:p>
          <a:p>
            <a:pPr indent="-412686" lvl="0" marL="457200" rtl="0" algn="l"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US" sz="2500"/>
              <a:t>Verify whether AI-produced code works.</a:t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29" name="Google Shape;329;p39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876" y="2372451"/>
            <a:ext cx="3248025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/>
          <p:nvPr/>
        </p:nvSpPr>
        <p:spPr>
          <a:xfrm>
            <a:off x="6554800" y="3569925"/>
            <a:ext cx="1176900" cy="114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test case</a:t>
            </a:r>
            <a:endParaRPr/>
          </a:p>
        </p:txBody>
      </p:sp>
      <p:sp>
        <p:nvSpPr>
          <p:cNvPr id="332" name="Google Shape;332;p39"/>
          <p:cNvSpPr txBox="1"/>
          <p:nvPr/>
        </p:nvSpPr>
        <p:spPr>
          <a:xfrm>
            <a:off x="6998925" y="1944675"/>
            <a:ext cx="489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AI x N with a little bit of your help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6498450" y="3015825"/>
            <a:ext cx="13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You x1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34" name="Google Shape;334;p39"/>
          <p:cNvCxnSpPr>
            <a:stCxn id="331" idx="6"/>
          </p:cNvCxnSpPr>
          <p:nvPr/>
        </p:nvCxnSpPr>
        <p:spPr>
          <a:xfrm flipH="1" rot="10800000">
            <a:off x="7731700" y="4114725"/>
            <a:ext cx="544800" cy="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367282" y="365126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4400"/>
              <a:buFont typeface="Calibri"/>
              <a:buNone/>
            </a:pPr>
            <a:r>
              <a:rPr lang="en-US" sz="3300"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0" name="Google Shape;340;p40"/>
          <p:cNvSpPr txBox="1"/>
          <p:nvPr>
            <p:ph idx="1" type="body"/>
          </p:nvPr>
        </p:nvSpPr>
        <p:spPr>
          <a:xfrm>
            <a:off x="727100" y="1870350"/>
            <a:ext cx="7471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2799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2700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https://github.com/Almantask/tests-with-ai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almantusk@gmail.com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https://www.linkedin.com/in/almantas-karpavicius/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2799"/>
              <a:buNone/>
            </a:pPr>
            <a:r>
              <a:t/>
            </a:r>
            <a:endParaRPr/>
          </a:p>
          <a:p>
            <a:pPr indent="-50794" lvl="0" marL="228531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2799"/>
              <a:buNone/>
            </a:pPr>
            <a:r>
              <a:t/>
            </a:r>
            <a:endParaRPr/>
          </a:p>
        </p:txBody>
      </p:sp>
      <p:sp>
        <p:nvSpPr>
          <p:cNvPr id="341" name="Google Shape;341;p40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42" name="Google Shape;34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738" y="4884735"/>
            <a:ext cx="391875" cy="3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100" y="4025950"/>
            <a:ext cx="491150" cy="4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726" y="3156400"/>
            <a:ext cx="555525" cy="5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 txBox="1"/>
          <p:nvPr/>
        </p:nvSpPr>
        <p:spPr>
          <a:xfrm>
            <a:off x="367275" y="1870350"/>
            <a:ext cx="3000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53535"/>
                </a:solidFill>
              </a:rPr>
              <a:t>Questions?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837982" y="365126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Appendix: Configuring CoPilot chat with custom instructions in Visual Studio</a:t>
            </a:r>
            <a:endParaRPr/>
          </a:p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00" y="3499526"/>
            <a:ext cx="751522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/>
        </p:nvSpPr>
        <p:spPr>
          <a:xfrm>
            <a:off x="1370000" y="2317675"/>
            <a:ext cx="60522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Ctrl+Q, type “enable custom instructions” and make sure that is ticked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1370000" y="4958475"/>
            <a:ext cx="920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https://github.com/Almantask/tests-with-ai/blob/main/.github/copilot-instructions.md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54878" y="771842"/>
            <a:ext cx="106791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8170F"/>
                </a:solidFill>
                <a:latin typeface="Impact"/>
                <a:ea typeface="Impact"/>
                <a:cs typeface="Impact"/>
                <a:sym typeface="Impact"/>
              </a:rPr>
              <a:t>Key Promises of This Presentation</a:t>
            </a:r>
            <a:endParaRPr>
              <a:solidFill>
                <a:srgbClr val="08170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10702623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1006325" y="3117923"/>
            <a:ext cx="2920500" cy="22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rgbClr val="233E30"/>
                </a:solidFill>
              </a:rPr>
              <a:t>Get universally applicable tips and tricks when it comes to better prompting</a:t>
            </a:r>
            <a:endParaRPr sz="1800">
              <a:solidFill>
                <a:srgbClr val="233E30"/>
              </a:solidFill>
            </a:endParaRPr>
          </a:p>
        </p:txBody>
      </p:sp>
      <p:sp>
        <p:nvSpPr>
          <p:cNvPr id="124" name="Google Shape;124;p19"/>
          <p:cNvSpPr txBox="1"/>
          <p:nvPr>
            <p:ph idx="2" type="body"/>
          </p:nvPr>
        </p:nvSpPr>
        <p:spPr>
          <a:xfrm>
            <a:off x="4587225" y="3117922"/>
            <a:ext cx="3014400" cy="1890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rgbClr val="233E30"/>
                </a:solidFill>
              </a:rPr>
              <a:t>Understand the importance of Behavior-Driven Development (BDD) and Test-Driven Development (TDD) in the context of AI.</a:t>
            </a:r>
            <a:endParaRPr sz="1800">
              <a:solidFill>
                <a:srgbClr val="233E30"/>
              </a:solidFill>
            </a:endParaRPr>
          </a:p>
        </p:txBody>
      </p:sp>
      <p:sp>
        <p:nvSpPr>
          <p:cNvPr id="125" name="Google Shape;125;p19"/>
          <p:cNvSpPr txBox="1"/>
          <p:nvPr>
            <p:ph idx="3" type="body"/>
          </p:nvPr>
        </p:nvSpPr>
        <p:spPr>
          <a:xfrm>
            <a:off x="8196275" y="3117921"/>
            <a:ext cx="3014400" cy="15708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rgbClr val="233E30"/>
                </a:solidFill>
              </a:rPr>
              <a:t>See demos where all of this helps to solve real problems.</a:t>
            </a:r>
            <a:endParaRPr sz="1800">
              <a:solidFill>
                <a:srgbClr val="233E3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608357" y="6356351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150" y="2137526"/>
            <a:ext cx="8303558" cy="4507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0"/>
          <p:cNvCxnSpPr/>
          <p:nvPr/>
        </p:nvCxnSpPr>
        <p:spPr>
          <a:xfrm flipH="1">
            <a:off x="4282475" y="2614625"/>
            <a:ext cx="62400" cy="3975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0"/>
          <p:cNvCxnSpPr/>
          <p:nvPr/>
        </p:nvCxnSpPr>
        <p:spPr>
          <a:xfrm flipH="1">
            <a:off x="7217325" y="2614625"/>
            <a:ext cx="62400" cy="3975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0"/>
          <p:cNvCxnSpPr/>
          <p:nvPr/>
        </p:nvCxnSpPr>
        <p:spPr>
          <a:xfrm flipH="1">
            <a:off x="6226725" y="2268750"/>
            <a:ext cx="3317400" cy="28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0"/>
          <p:cNvSpPr txBox="1"/>
          <p:nvPr/>
        </p:nvSpPr>
        <p:spPr>
          <a:xfrm>
            <a:off x="8224250" y="1529850"/>
            <a:ext cx="361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By default AI is here and unlikely to move beyond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8447975" y="4847425"/>
            <a:ext cx="361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How do we get here?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799653" y="766342"/>
            <a:ext cx="106791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8170F"/>
                </a:solidFill>
                <a:latin typeface="Impact"/>
                <a:ea typeface="Impact"/>
                <a:cs typeface="Impact"/>
                <a:sym typeface="Impact"/>
              </a:rPr>
              <a:t>AI content</a:t>
            </a:r>
            <a:endParaRPr>
              <a:solidFill>
                <a:srgbClr val="08170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ABCA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711620" y="1768409"/>
            <a:ext cx="40863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Demo</a:t>
            </a:r>
            <a:br>
              <a:rPr lang="en-US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4" name="Google Shape;144;p21"/>
          <p:cNvSpPr/>
          <p:nvPr/>
        </p:nvSpPr>
        <p:spPr>
          <a:xfrm rot="10800000">
            <a:off x="-1871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19024" r="19024" t="0"/>
          <a:stretch/>
        </p:blipFill>
        <p:spPr>
          <a:xfrm>
            <a:off x="20" y="10"/>
            <a:ext cx="7028495" cy="685800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ABCA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711620" y="1768409"/>
            <a:ext cx="40863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Demo 1: Challenging AI</a:t>
            </a:r>
            <a:br>
              <a:rPr lang="en-US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1" name="Google Shape;151;p22"/>
          <p:cNvSpPr/>
          <p:nvPr/>
        </p:nvSpPr>
        <p:spPr>
          <a:xfrm rot="10800000">
            <a:off x="-1871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19024" r="19024" t="0"/>
          <a:stretch/>
        </p:blipFill>
        <p:spPr>
          <a:xfrm>
            <a:off x="20" y="10"/>
            <a:ext cx="7028495" cy="685800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ABCA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7711620" y="1768409"/>
            <a:ext cx="40863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Demo 2: TDD</a:t>
            </a:r>
            <a:br>
              <a:rPr lang="en-US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8" name="Google Shape;158;p23"/>
          <p:cNvSpPr/>
          <p:nvPr/>
        </p:nvSpPr>
        <p:spPr>
          <a:xfrm rot="10800000">
            <a:off x="-1871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19024" r="19024" t="0"/>
          <a:stretch/>
        </p:blipFill>
        <p:spPr>
          <a:xfrm>
            <a:off x="20" y="10"/>
            <a:ext cx="7028495" cy="685800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ABCA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7711620" y="1768409"/>
            <a:ext cx="40863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Demo 3: BDD</a:t>
            </a:r>
            <a:br>
              <a:rPr lang="en-US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5" name="Google Shape;165;p24"/>
          <p:cNvSpPr/>
          <p:nvPr/>
        </p:nvSpPr>
        <p:spPr>
          <a:xfrm rot="10800000">
            <a:off x="-1871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19024" r="19024" t="0"/>
          <a:stretch/>
        </p:blipFill>
        <p:spPr>
          <a:xfrm>
            <a:off x="20" y="10"/>
            <a:ext cx="7028495" cy="685800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754803" y="593367"/>
            <a:ext cx="106791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My Setup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4740350" y="2253050"/>
            <a:ext cx="6551100" cy="2519700"/>
          </a:xfrm>
          <a:prstGeom prst="rect">
            <a:avLst/>
          </a:prstGeom>
        </p:spPr>
        <p:txBody>
          <a:bodyPr anchorCtr="0" anchor="ctr" bIns="121875" lIns="0" spcFirstLastPara="1" rIns="121875" wrap="square" tIns="12187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GitHub copilot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Visual Studio Community (latest)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Specflow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C#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https://github.com/Almantask/tests-with-ai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000" y="1570349"/>
            <a:ext cx="1387725" cy="13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7175" y="1532687"/>
            <a:ext cx="1387726" cy="138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7675" y="3254025"/>
            <a:ext cx="1222776" cy="122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0450" y="3201338"/>
            <a:ext cx="2361175" cy="132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ooksClassic_16x9">
      <a:dk1>
        <a:srgbClr val="6A3A20"/>
      </a:dk1>
      <a:lt1>
        <a:srgbClr val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